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ink/ink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3.xml" ContentType="application/inkml+xml"/>
  <Override PartName="/ppt/notesSlides/notesSlide28.xml" ContentType="application/vnd.openxmlformats-officedocument.presentationml.notesSlide+xml"/>
  <Override PartName="/ppt/ink/ink4.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5.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8"/>
  </p:notesMasterIdLst>
  <p:handoutMasterIdLst>
    <p:handoutMasterId r:id="rId59"/>
  </p:handoutMasterIdLst>
  <p:sldIdLst>
    <p:sldId id="1777" r:id="rId2"/>
    <p:sldId id="1838" r:id="rId3"/>
    <p:sldId id="475" r:id="rId4"/>
    <p:sldId id="1814" r:id="rId5"/>
    <p:sldId id="596" r:id="rId6"/>
    <p:sldId id="476" r:id="rId7"/>
    <p:sldId id="477" r:id="rId8"/>
    <p:sldId id="478" r:id="rId9"/>
    <p:sldId id="479" r:id="rId10"/>
    <p:sldId id="1845" r:id="rId11"/>
    <p:sldId id="1846" r:id="rId12"/>
    <p:sldId id="1847" r:id="rId13"/>
    <p:sldId id="1848" r:id="rId14"/>
    <p:sldId id="1849" r:id="rId15"/>
    <p:sldId id="1813" r:id="rId16"/>
    <p:sldId id="1780" r:id="rId17"/>
    <p:sldId id="1781" r:id="rId18"/>
    <p:sldId id="1782" r:id="rId19"/>
    <p:sldId id="1783" r:id="rId20"/>
    <p:sldId id="1784" r:id="rId21"/>
    <p:sldId id="1785" r:id="rId22"/>
    <p:sldId id="1786" r:id="rId23"/>
    <p:sldId id="1787" r:id="rId24"/>
    <p:sldId id="1788" r:id="rId25"/>
    <p:sldId id="1789" r:id="rId26"/>
    <p:sldId id="1790" r:id="rId27"/>
    <p:sldId id="1791" r:id="rId28"/>
    <p:sldId id="1792" r:id="rId29"/>
    <p:sldId id="1793" r:id="rId30"/>
    <p:sldId id="1794" r:id="rId31"/>
    <p:sldId id="1795" r:id="rId32"/>
    <p:sldId id="1796" r:id="rId33"/>
    <p:sldId id="1797" r:id="rId34"/>
    <p:sldId id="1816" r:id="rId35"/>
    <p:sldId id="1817" r:id="rId36"/>
    <p:sldId id="1818" r:id="rId37"/>
    <p:sldId id="1799" r:id="rId38"/>
    <p:sldId id="1801" r:id="rId39"/>
    <p:sldId id="1802" r:id="rId40"/>
    <p:sldId id="1803" r:id="rId41"/>
    <p:sldId id="1804" r:id="rId42"/>
    <p:sldId id="1805" r:id="rId43"/>
    <p:sldId id="1806" r:id="rId44"/>
    <p:sldId id="1807" r:id="rId45"/>
    <p:sldId id="1809" r:id="rId46"/>
    <p:sldId id="1800" r:id="rId47"/>
    <p:sldId id="1810" r:id="rId48"/>
    <p:sldId id="1808" r:id="rId49"/>
    <p:sldId id="1811" r:id="rId50"/>
    <p:sldId id="1819" r:id="rId51"/>
    <p:sldId id="1820" r:id="rId52"/>
    <p:sldId id="1840" r:id="rId53"/>
    <p:sldId id="1841" r:id="rId54"/>
    <p:sldId id="1842" r:id="rId55"/>
    <p:sldId id="1843" r:id="rId56"/>
    <p:sldId id="1839" r:id="rId5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7" autoAdjust="0"/>
    <p:restoredTop sz="88299" autoAdjust="0"/>
  </p:normalViewPr>
  <p:slideViewPr>
    <p:cSldViewPr>
      <p:cViewPr varScale="1">
        <p:scale>
          <a:sx n="112" d="100"/>
          <a:sy n="112" d="100"/>
        </p:scale>
        <p:origin x="2640"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EE6B2975-BCDD-4B8A-BEF6-6FE368AB3DD3}">
      <dgm:prSet/>
      <dgm:spPr/>
      <dgm:t>
        <a:bodyPr/>
        <a:lstStyle/>
        <a:p>
          <a:pPr>
            <a:defRPr cap="all"/>
          </a:pPr>
          <a:r>
            <a:rPr lang="en-US" dirty="0"/>
            <a:t>Quiz 1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defRPr cap="all"/>
          </a:pPr>
          <a:r>
            <a:rPr lang="en-US" dirty="0"/>
            <a:t>Help us help you on Piazza</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defRPr cap="all"/>
          </a:pPr>
          <a:r>
            <a:rPr lang="en-US" dirty="0"/>
            <a:t>Read Textbook Chapter 5</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4AB8C81F-4798-487C-A2B3-0B6FD6BBBFEB}" type="pres">
      <dgm:prSet presAssocID="{2583C50B-6054-455F-90D6-FB2A8A57E038}" presName="root" presStyleCnt="0">
        <dgm:presLayoutVars>
          <dgm:dir/>
          <dgm:resizeHandles val="exact"/>
        </dgm:presLayoutVars>
      </dgm:prSet>
      <dgm:spPr/>
    </dgm:pt>
    <dgm:pt modelId="{ED9E2981-9FA3-4167-9137-848EBBBDB779}" type="pres">
      <dgm:prSet presAssocID="{EE6B2975-BCDD-4B8A-BEF6-6FE368AB3DD3}" presName="compNode" presStyleCnt="0"/>
      <dgm:spPr/>
    </dgm:pt>
    <dgm:pt modelId="{4C38FDB1-114E-42BC-9744-E2622D628DCA}" type="pres">
      <dgm:prSet presAssocID="{EE6B2975-BCDD-4B8A-BEF6-6FE368AB3DD3}" presName="iconBgRect" presStyleLbl="bgShp" presStyleIdx="0" presStyleCnt="3"/>
      <dgm:spPr/>
    </dgm:pt>
    <dgm:pt modelId="{466C379B-8C85-4675-AA0C-42B9B9BEC319}"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ECC22B67-2A0C-460E-97C9-8F1B6ED6964F}" type="pres">
      <dgm:prSet presAssocID="{EE6B2975-BCDD-4B8A-BEF6-6FE368AB3DD3}" presName="spaceRect" presStyleCnt="0"/>
      <dgm:spPr/>
    </dgm:pt>
    <dgm:pt modelId="{C28A1521-AC83-4653-A265-120D95171897}" type="pres">
      <dgm:prSet presAssocID="{EE6B2975-BCDD-4B8A-BEF6-6FE368AB3DD3}" presName="textRect" presStyleLbl="revTx" presStyleIdx="0" presStyleCnt="3">
        <dgm:presLayoutVars>
          <dgm:chMax val="1"/>
          <dgm:chPref val="1"/>
        </dgm:presLayoutVars>
      </dgm:prSet>
      <dgm:spPr/>
    </dgm:pt>
    <dgm:pt modelId="{F316EF51-5893-4B8E-ACDB-5A7D2A6DDCC5}" type="pres">
      <dgm:prSet presAssocID="{2C369B64-4696-44ED-B327-697638F4A597}" presName="sibTrans" presStyleCnt="0"/>
      <dgm:spPr/>
    </dgm:pt>
    <dgm:pt modelId="{1E33C28C-8B7B-4FEF-A7A6-6BB1319B024B}" type="pres">
      <dgm:prSet presAssocID="{A48D0B29-4241-4399-A6C3-41F5433E7A67}" presName="compNode" presStyleCnt="0"/>
      <dgm:spPr/>
    </dgm:pt>
    <dgm:pt modelId="{414DD1B6-05FB-462D-ACF0-72D229570FD6}" type="pres">
      <dgm:prSet presAssocID="{A48D0B29-4241-4399-A6C3-41F5433E7A67}" presName="iconBgRect" presStyleLbl="bgShp" presStyleIdx="1" presStyleCnt="3"/>
      <dgm:spPr/>
    </dgm:pt>
    <dgm:pt modelId="{75147B01-1FF9-4719-95F5-5C20CE323C71}"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341E67C8-FE85-429B-BC52-C0DB17AF0543}" type="pres">
      <dgm:prSet presAssocID="{A48D0B29-4241-4399-A6C3-41F5433E7A67}" presName="spaceRect" presStyleCnt="0"/>
      <dgm:spPr/>
    </dgm:pt>
    <dgm:pt modelId="{C9B5B8DE-0FB1-492E-90B5-9344C3FC8C78}" type="pres">
      <dgm:prSet presAssocID="{A48D0B29-4241-4399-A6C3-41F5433E7A67}" presName="textRect" presStyleLbl="revTx" presStyleIdx="1" presStyleCnt="3">
        <dgm:presLayoutVars>
          <dgm:chMax val="1"/>
          <dgm:chPref val="1"/>
        </dgm:presLayoutVars>
      </dgm:prSet>
      <dgm:spPr/>
    </dgm:pt>
    <dgm:pt modelId="{000193DA-0EBE-4AA8-892B-E0330FBBE81C}" type="pres">
      <dgm:prSet presAssocID="{FF49A62F-09B9-4824-860D-A57C33BFD23C}" presName="sibTrans" presStyleCnt="0"/>
      <dgm:spPr/>
    </dgm:pt>
    <dgm:pt modelId="{603E7F4E-470C-4151-A425-317D82A8C363}" type="pres">
      <dgm:prSet presAssocID="{B300A597-B889-4E59-ABDD-437047D2ACAF}" presName="compNode" presStyleCnt="0"/>
      <dgm:spPr/>
    </dgm:pt>
    <dgm:pt modelId="{31FF7921-F498-4743-9EED-041BFEF9C3E6}" type="pres">
      <dgm:prSet presAssocID="{B300A597-B889-4E59-ABDD-437047D2ACAF}" presName="iconBgRect" presStyleLbl="bgShp" presStyleIdx="2" presStyleCnt="3"/>
      <dgm:spPr/>
    </dgm:pt>
    <dgm:pt modelId="{328737A0-9F93-4336-8A7E-C10624135E40}"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E1088D1-24B9-455E-886D-D29A755AA281}" type="pres">
      <dgm:prSet presAssocID="{B300A597-B889-4E59-ABDD-437047D2ACAF}" presName="spaceRect" presStyleCnt="0"/>
      <dgm:spPr/>
    </dgm:pt>
    <dgm:pt modelId="{4545AD69-E080-4CC7-84A5-BCED6AA2BD05}" type="pres">
      <dgm:prSet presAssocID="{B300A597-B889-4E59-ABDD-437047D2ACAF}" presName="textRect" presStyleLbl="revTx" presStyleIdx="2" presStyleCnt="3">
        <dgm:presLayoutVars>
          <dgm:chMax val="1"/>
          <dgm:chPref val="1"/>
        </dgm:presLayoutVars>
      </dgm:prSet>
      <dgm:spPr/>
    </dgm:pt>
  </dgm:ptLst>
  <dgm:cxnLst>
    <dgm:cxn modelId="{3D51F003-C12E-44F2-A42A-86DFA08D9D3E}" type="presOf" srcId="{EE6B2975-BCDD-4B8A-BEF6-6FE368AB3DD3}" destId="{C28A1521-AC83-4653-A265-120D95171897}" srcOrd="0" destOrd="0" presId="urn:microsoft.com/office/officeart/2018/5/layout/IconCircleLabelList"/>
    <dgm:cxn modelId="{78DCE450-3E03-4AE6-B022-E4D2F9F73B84}" type="presOf" srcId="{A48D0B29-4241-4399-A6C3-41F5433E7A67}" destId="{C9B5B8DE-0FB1-492E-90B5-9344C3FC8C78}" srcOrd="0" destOrd="0" presId="urn:microsoft.com/office/officeart/2018/5/layout/IconCircleLabelList"/>
    <dgm:cxn modelId="{A920EB66-4E1A-4D44-8375-5349B68CCF48}" srcId="{2583C50B-6054-455F-90D6-FB2A8A57E038}" destId="{B300A597-B889-4E59-ABDD-437047D2ACAF}" srcOrd="2" destOrd="0" parTransId="{7C89342F-F0B4-4731-9E06-7410BAA11441}" sibTransId="{74B5C8E1-4E2C-459E-85B2-55D1610E0771}"/>
    <dgm:cxn modelId="{D9294A68-2D0E-4A9C-9E6F-3F1AC1362641}" type="presOf" srcId="{B300A597-B889-4E59-ABDD-437047D2ACAF}" destId="{4545AD69-E080-4CC7-84A5-BCED6AA2BD05}" srcOrd="0" destOrd="0" presId="urn:microsoft.com/office/officeart/2018/5/layout/IconCircleLabelList"/>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0DE031FE-CD78-4D50-BB24-9833F5064BE8}" type="presOf" srcId="{2583C50B-6054-455F-90D6-FB2A8A57E038}" destId="{4AB8C81F-4798-487C-A2B3-0B6FD6BBBFEB}" srcOrd="0" destOrd="0" presId="urn:microsoft.com/office/officeart/2018/5/layout/IconCircleLabelList"/>
    <dgm:cxn modelId="{A0FD0D14-929D-4C7C-B68F-F23CF767DA68}" type="presParOf" srcId="{4AB8C81F-4798-487C-A2B3-0B6FD6BBBFEB}" destId="{ED9E2981-9FA3-4167-9137-848EBBBDB779}" srcOrd="0" destOrd="0" presId="urn:microsoft.com/office/officeart/2018/5/layout/IconCircleLabelList"/>
    <dgm:cxn modelId="{54C54E87-FBCA-4C41-BBAF-4F8DAAAC7A74}" type="presParOf" srcId="{ED9E2981-9FA3-4167-9137-848EBBBDB779}" destId="{4C38FDB1-114E-42BC-9744-E2622D628DCA}" srcOrd="0" destOrd="0" presId="urn:microsoft.com/office/officeart/2018/5/layout/IconCircleLabelList"/>
    <dgm:cxn modelId="{447359C4-91DA-4C26-9212-76D1F8933ABF}" type="presParOf" srcId="{ED9E2981-9FA3-4167-9137-848EBBBDB779}" destId="{466C379B-8C85-4675-AA0C-42B9B9BEC319}" srcOrd="1" destOrd="0" presId="urn:microsoft.com/office/officeart/2018/5/layout/IconCircleLabelList"/>
    <dgm:cxn modelId="{33F8D491-F2C5-489B-97A4-804844B277E4}" type="presParOf" srcId="{ED9E2981-9FA3-4167-9137-848EBBBDB779}" destId="{ECC22B67-2A0C-460E-97C9-8F1B6ED6964F}" srcOrd="2" destOrd="0" presId="urn:microsoft.com/office/officeart/2018/5/layout/IconCircleLabelList"/>
    <dgm:cxn modelId="{3A642235-F25B-48B5-9650-09FD9AA5AFC7}" type="presParOf" srcId="{ED9E2981-9FA3-4167-9137-848EBBBDB779}" destId="{C28A1521-AC83-4653-A265-120D95171897}" srcOrd="3" destOrd="0" presId="urn:microsoft.com/office/officeart/2018/5/layout/IconCircleLabelList"/>
    <dgm:cxn modelId="{A7FBAFA9-BFEE-4F83-9855-DDEC68417E57}" type="presParOf" srcId="{4AB8C81F-4798-487C-A2B3-0B6FD6BBBFEB}" destId="{F316EF51-5893-4B8E-ACDB-5A7D2A6DDCC5}" srcOrd="1" destOrd="0" presId="urn:microsoft.com/office/officeart/2018/5/layout/IconCircleLabelList"/>
    <dgm:cxn modelId="{C3C06404-498B-41DC-B6DB-7F76DD9F54DF}" type="presParOf" srcId="{4AB8C81F-4798-487C-A2B3-0B6FD6BBBFEB}" destId="{1E33C28C-8B7B-4FEF-A7A6-6BB1319B024B}" srcOrd="2" destOrd="0" presId="urn:microsoft.com/office/officeart/2018/5/layout/IconCircleLabelList"/>
    <dgm:cxn modelId="{44B18D53-CD7E-4D28-8299-E880A81210AC}" type="presParOf" srcId="{1E33C28C-8B7B-4FEF-A7A6-6BB1319B024B}" destId="{414DD1B6-05FB-462D-ACF0-72D229570FD6}" srcOrd="0" destOrd="0" presId="urn:microsoft.com/office/officeart/2018/5/layout/IconCircleLabelList"/>
    <dgm:cxn modelId="{77842228-77F6-45F7-B710-E2DE610874E2}" type="presParOf" srcId="{1E33C28C-8B7B-4FEF-A7A6-6BB1319B024B}" destId="{75147B01-1FF9-4719-95F5-5C20CE323C71}" srcOrd="1" destOrd="0" presId="urn:microsoft.com/office/officeart/2018/5/layout/IconCircleLabelList"/>
    <dgm:cxn modelId="{7A77AD03-3B4B-485C-9F4B-824C167A35A3}" type="presParOf" srcId="{1E33C28C-8B7B-4FEF-A7A6-6BB1319B024B}" destId="{341E67C8-FE85-429B-BC52-C0DB17AF0543}" srcOrd="2" destOrd="0" presId="urn:microsoft.com/office/officeart/2018/5/layout/IconCircleLabelList"/>
    <dgm:cxn modelId="{EFD7E2D2-A331-4DEB-ADCB-3294072C2805}" type="presParOf" srcId="{1E33C28C-8B7B-4FEF-A7A6-6BB1319B024B}" destId="{C9B5B8DE-0FB1-492E-90B5-9344C3FC8C78}" srcOrd="3" destOrd="0" presId="urn:microsoft.com/office/officeart/2018/5/layout/IconCircleLabelList"/>
    <dgm:cxn modelId="{9DFADD36-B240-4741-BE1A-D1EDF437B649}" type="presParOf" srcId="{4AB8C81F-4798-487C-A2B3-0B6FD6BBBFEB}" destId="{000193DA-0EBE-4AA8-892B-E0330FBBE81C}" srcOrd="3" destOrd="0" presId="urn:microsoft.com/office/officeart/2018/5/layout/IconCircleLabelList"/>
    <dgm:cxn modelId="{8BD1A3E8-A770-40BF-B8E4-DA65BCB1B293}" type="presParOf" srcId="{4AB8C81F-4798-487C-A2B3-0B6FD6BBBFEB}" destId="{603E7F4E-470C-4151-A425-317D82A8C363}" srcOrd="4" destOrd="0" presId="urn:microsoft.com/office/officeart/2018/5/layout/IconCircleLabelList"/>
    <dgm:cxn modelId="{90B8B430-6630-4A22-96B0-777D6C61240D}" type="presParOf" srcId="{603E7F4E-470C-4151-A425-317D82A8C363}" destId="{31FF7921-F498-4743-9EED-041BFEF9C3E6}" srcOrd="0" destOrd="0" presId="urn:microsoft.com/office/officeart/2018/5/layout/IconCircleLabelList"/>
    <dgm:cxn modelId="{0D79A6C7-8D71-4BAC-9587-7494C8375B27}" type="presParOf" srcId="{603E7F4E-470C-4151-A425-317D82A8C363}" destId="{328737A0-9F93-4336-8A7E-C10624135E40}" srcOrd="1" destOrd="0" presId="urn:microsoft.com/office/officeart/2018/5/layout/IconCircleLabelList"/>
    <dgm:cxn modelId="{540A93CE-2D9E-4CA4-84FB-0EB1AB9CCCCC}" type="presParOf" srcId="{603E7F4E-470C-4151-A425-317D82A8C363}" destId="{DE1088D1-24B9-455E-886D-D29A755AA281}" srcOrd="2" destOrd="0" presId="urn:microsoft.com/office/officeart/2018/5/layout/IconCircleLabelList"/>
    <dgm:cxn modelId="{387351F2-CD7C-47B2-97C4-F6070CF4F11D}" type="presParOf" srcId="{603E7F4E-470C-4151-A425-317D82A8C363}" destId="{4545AD69-E080-4CC7-84A5-BCED6AA2BD0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8FDB1-114E-42BC-9744-E2622D628DCA}">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C379B-8C85-4675-AA0C-42B9B9BEC319}">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8A1521-AC83-4653-A265-120D95171897}">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Quiz 1 is due tonight before 11:59pm.</a:t>
          </a:r>
        </a:p>
      </dsp:txBody>
      <dsp:txXfrm>
        <a:off x="3150" y="2433040"/>
        <a:ext cx="2250000" cy="720000"/>
      </dsp:txXfrm>
    </dsp:sp>
    <dsp:sp modelId="{414DD1B6-05FB-462D-ACF0-72D229570FD6}">
      <dsp:nvSpPr>
        <dsp:cNvPr id="0" name=""/>
        <dsp:cNvSpPr/>
      </dsp:nvSpPr>
      <dsp:spPr>
        <a:xfrm>
          <a:off x="308565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47B01-1FF9-4719-95F5-5C20CE323C71}">
      <dsp:nvSpPr>
        <dsp:cNvPr id="0" name=""/>
        <dsp:cNvSpPr/>
      </dsp:nvSpPr>
      <dsp:spPr>
        <a:xfrm>
          <a:off x="3378150" y="92554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5B8DE-0FB1-492E-90B5-9344C3FC8C78}">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Help us help you on Piazza</a:t>
          </a:r>
        </a:p>
      </dsp:txBody>
      <dsp:txXfrm>
        <a:off x="2646900" y="2433040"/>
        <a:ext cx="2250000" cy="720000"/>
      </dsp:txXfrm>
    </dsp:sp>
    <dsp:sp modelId="{31FF7921-F498-4743-9EED-041BFEF9C3E6}">
      <dsp:nvSpPr>
        <dsp:cNvPr id="0" name=""/>
        <dsp:cNvSpPr/>
      </dsp:nvSpPr>
      <dsp:spPr>
        <a:xfrm>
          <a:off x="57294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737A0-9F93-4336-8A7E-C10624135E40}">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45AD69-E080-4CC7-84A5-BCED6AA2BD05}">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Read Textbook Chapter 5</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33.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82302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46614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a:t>
            </a:fld>
            <a:endParaRPr lang="en-US"/>
          </a:p>
        </p:txBody>
      </p:sp>
    </p:spTree>
    <p:extLst>
      <p:ext uri="{BB962C8B-B14F-4D97-AF65-F5344CB8AC3E}">
        <p14:creationId xmlns:p14="http://schemas.microsoft.com/office/powerpoint/2010/main" val="2342552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8</a:t>
            </a:fld>
            <a:endParaRPr lang="en-US"/>
          </a:p>
        </p:txBody>
      </p:sp>
    </p:spTree>
    <p:extLst>
      <p:ext uri="{BB962C8B-B14F-4D97-AF65-F5344CB8AC3E}">
        <p14:creationId xmlns:p14="http://schemas.microsoft.com/office/powerpoint/2010/main" val="93755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397062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imagine we’re trying to distinguish dog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images from cat images. A generative model would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have the goal of understanding what dogs look like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what cats look like. You might literally ask such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model to ‘generate’, i.e. draw, a dog. Given a test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 the system then asks whether it’s the cat model or the dog model that better fits (is less surprised by) the image, and chooses that as its label. </a:t>
            </a:r>
            <a:endParaRPr lang="en-US" dirty="0"/>
          </a:p>
          <a:p>
            <a:r>
              <a:rPr lang="en-US" sz="1200" kern="1200" dirty="0">
                <a:solidFill>
                  <a:schemeClr val="tx1"/>
                </a:solidFill>
                <a:effectLst/>
                <a:latin typeface="+mn-lt"/>
                <a:ea typeface="+mn-ea"/>
                <a:cs typeface="+mn-cs"/>
              </a:rPr>
              <a:t>A discriminative model, by contrast, is only try-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to learn to distinguish the classes (perhaps with- out learning much about them). So maybe all the dogs in the training data are wearing collars and the cats aren’t. If that one feature neatly separates the classes, the model is satisfied. If you ask such a model what it knows about cats all it can say is that they don’t wear collars.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954781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www.gwern.net</a:t>
            </a:r>
            <a:r>
              <a:rPr lang="en-US" dirty="0"/>
              <a:t>/Tanks</a:t>
            </a:r>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869344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259332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putational-linguistics-clas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customXml" Target="../ink/ink2.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32.emf"/></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4.xml"/><Relationship Id="rId4" Type="http://schemas.openxmlformats.org/officeDocument/2006/relationships/image" Target="../media/image34.emf"/></Relationships>
</file>

<file path=ppt/slides/_rels/slide4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4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5.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3.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6.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5.e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9.bin"/><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CIS 530:</a:t>
            </a:r>
            <a:br>
              <a:rPr lang="en-US" dirty="0">
                <a:solidFill>
                  <a:srgbClr val="C00000"/>
                </a:solidFill>
              </a:rPr>
            </a:br>
            <a:r>
              <a:rPr lang="en-US" dirty="0">
                <a:solidFill>
                  <a:srgbClr val="C00000"/>
                </a:solidFill>
              </a:rPr>
              <a:t>Logistic Regression</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strike="dblStrike" dirty="0"/>
              <a:t>3401 Walnut, room 401B </a:t>
            </a:r>
            <a:r>
              <a:rPr lang="en-US" dirty="0"/>
              <a:t> Annenberg 110</a:t>
            </a:r>
            <a:br>
              <a:rPr lang="en-US" dirty="0"/>
            </a:br>
            <a:r>
              <a:rPr lang="en-US" dirty="0">
                <a:hlinkClick r:id="rId3"/>
              </a:rPr>
              <a:t>computational-linguistics-class.org</a:t>
            </a:r>
            <a:endParaRPr lang="en-US" dirty="0"/>
          </a:p>
          <a:p>
            <a:br>
              <a:rPr lang="en-US" dirty="0"/>
            </a:br>
            <a:r>
              <a:rPr lang="en-US" dirty="0"/>
              <a:t>Professor </a:t>
            </a:r>
            <a:r>
              <a:rPr lang="en-US" dirty="0" err="1"/>
              <a:t>Callison</a:t>
            </a:r>
            <a:r>
              <a:rPr lang="en-US" dirty="0"/>
              <a:t>-Burch</a:t>
            </a:r>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822960" y="758952"/>
            <a:ext cx="7543800" cy="3892168"/>
          </a:xfrm>
        </p:spPr>
        <p:txBody>
          <a:bodyPr>
            <a:normAutofit/>
          </a:bodyPr>
          <a:lstStyle/>
          <a:p>
            <a:r>
              <a:rPr lang="en-US"/>
              <a:t>Logistic Regression</a:t>
            </a:r>
            <a:endParaRPr lang="en-US" dirty="0"/>
          </a:p>
        </p:txBody>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itle 4"/>
          <p:cNvSpPr>
            <a:spLocks noGrp="1"/>
          </p:cNvSpPr>
          <p:nvPr>
            <p:ph type="subTitle" idx="1"/>
          </p:nvPr>
        </p:nvSpPr>
        <p:spPr>
          <a:xfrm>
            <a:off x="825038" y="5225240"/>
            <a:ext cx="7543800" cy="1143000"/>
          </a:xfrm>
        </p:spPr>
        <p:txBody>
          <a:bodyPr>
            <a:normAutofit/>
          </a:bodyPr>
          <a:lstStyle/>
          <a:p>
            <a:r>
              <a:rPr lang="en-US">
                <a:solidFill>
                  <a:srgbClr val="FFFFFF"/>
                </a:solidFill>
              </a:rPr>
              <a:t>Jurafsky and Martin Chapter 5</a:t>
            </a:r>
          </a:p>
        </p:txBody>
      </p:sp>
      <p:sp>
        <p:nvSpPr>
          <p:cNvPr id="14" name="Rectangle 13">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2903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A83-EC0E-7049-BD90-E814EBB1E54A}"/>
              </a:ext>
            </a:extLst>
          </p:cNvPr>
          <p:cNvSpPr>
            <a:spLocks noGrp="1"/>
          </p:cNvSpPr>
          <p:nvPr>
            <p:ph type="title"/>
          </p:nvPr>
        </p:nvSpPr>
        <p:spPr/>
        <p:txBody>
          <a:bodyPr/>
          <a:lstStyle/>
          <a:p>
            <a:r>
              <a:rPr lang="en-US" dirty="0"/>
              <a:t>Generative v. Discriminative Classifiers and cats v. dogs</a:t>
            </a:r>
          </a:p>
        </p:txBody>
      </p:sp>
      <p:sp>
        <p:nvSpPr>
          <p:cNvPr id="3" name="Content Placeholder 2">
            <a:extLst>
              <a:ext uri="{FF2B5EF4-FFF2-40B4-BE49-F238E27FC236}">
                <a16:creationId xmlns:a16="http://schemas.microsoft.com/office/drawing/2014/main" id="{666C4725-9B6A-4943-8368-C87D8AE0B34D}"/>
              </a:ext>
            </a:extLst>
          </p:cNvPr>
          <p:cNvSpPr>
            <a:spLocks noGrp="1"/>
          </p:cNvSpPr>
          <p:nvPr>
            <p:ph idx="1"/>
          </p:nvPr>
        </p:nvSpPr>
        <p:spPr/>
        <p:txBody>
          <a:bodyPr/>
          <a:lstStyle/>
          <a:p>
            <a:r>
              <a:rPr lang="en-US" dirty="0"/>
              <a:t>Naive Bayes is a </a:t>
            </a:r>
            <a:r>
              <a:rPr lang="en-US" b="1" dirty="0"/>
              <a:t>generative</a:t>
            </a:r>
            <a:r>
              <a:rPr lang="en-US" dirty="0"/>
              <a:t> classifier</a:t>
            </a:r>
          </a:p>
          <a:p>
            <a:r>
              <a:rPr lang="en-US" dirty="0"/>
              <a:t>Logistic regression is a  is a </a:t>
            </a:r>
            <a:r>
              <a:rPr lang="en-US" b="1" dirty="0" err="1"/>
              <a:t>discriminiative</a:t>
            </a:r>
            <a:r>
              <a:rPr lang="en-US" b="1" dirty="0"/>
              <a:t> classifier</a:t>
            </a:r>
            <a:endParaRPr lang="en-US" dirty="0"/>
          </a:p>
          <a:p>
            <a:endParaRPr lang="en-US" dirty="0"/>
          </a:p>
        </p:txBody>
      </p:sp>
      <p:pic>
        <p:nvPicPr>
          <p:cNvPr id="4" name="Picture 3">
            <a:extLst>
              <a:ext uri="{FF2B5EF4-FFF2-40B4-BE49-F238E27FC236}">
                <a16:creationId xmlns:a16="http://schemas.microsoft.com/office/drawing/2014/main" id="{F187DAC9-0D5E-D64D-8B1C-5A047A16F530}"/>
              </a:ext>
            </a:extLst>
          </p:cNvPr>
          <p:cNvPicPr>
            <a:picLocks noChangeAspect="1"/>
          </p:cNvPicPr>
          <p:nvPr/>
        </p:nvPicPr>
        <p:blipFill>
          <a:blip r:embed="rId3"/>
          <a:stretch>
            <a:fillRect/>
          </a:stretch>
        </p:blipFill>
        <p:spPr>
          <a:xfrm>
            <a:off x="4591050" y="3319264"/>
            <a:ext cx="4459242" cy="3013472"/>
          </a:xfrm>
          <a:prstGeom prst="rect">
            <a:avLst/>
          </a:prstGeom>
        </p:spPr>
      </p:pic>
      <p:pic>
        <p:nvPicPr>
          <p:cNvPr id="5" name="Picture 4">
            <a:extLst>
              <a:ext uri="{FF2B5EF4-FFF2-40B4-BE49-F238E27FC236}">
                <a16:creationId xmlns:a16="http://schemas.microsoft.com/office/drawing/2014/main" id="{A80BDA2E-FBEF-AD4B-94D8-85342C34651A}"/>
              </a:ext>
            </a:extLst>
          </p:cNvPr>
          <p:cNvPicPr>
            <a:picLocks noChangeAspect="1"/>
          </p:cNvPicPr>
          <p:nvPr/>
        </p:nvPicPr>
        <p:blipFill>
          <a:blip r:embed="rId4"/>
          <a:stretch>
            <a:fillRect/>
          </a:stretch>
        </p:blipFill>
        <p:spPr>
          <a:xfrm>
            <a:off x="304800" y="3310136"/>
            <a:ext cx="4166668" cy="3022600"/>
          </a:xfrm>
          <a:prstGeom prst="rect">
            <a:avLst/>
          </a:prstGeom>
        </p:spPr>
      </p:pic>
    </p:spTree>
    <p:extLst>
      <p:ext uri="{BB962C8B-B14F-4D97-AF65-F5344CB8AC3E}">
        <p14:creationId xmlns:p14="http://schemas.microsoft.com/office/powerpoint/2010/main" val="4239754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29DFC-C7D5-4D40-8F94-2582A2F94943}"/>
              </a:ext>
            </a:extLst>
          </p:cNvPr>
          <p:cNvSpPr>
            <a:spLocks noGrp="1"/>
          </p:cNvSpPr>
          <p:nvPr>
            <p:ph idx="1"/>
          </p:nvPr>
        </p:nvSpPr>
        <p:spPr/>
        <p:txBody>
          <a:bodyPr/>
          <a:lstStyle/>
          <a:p>
            <a:r>
              <a:rPr lang="en-US" dirty="0"/>
              <a:t>A (possibly apocryphal) tale in artificial intelligence tells about researchers training a neural network to detect tanks in photographs for a DARPA project.</a:t>
            </a:r>
          </a:p>
          <a:p>
            <a:r>
              <a:rPr lang="en-US" dirty="0"/>
              <a:t>They apparently succeed.  Great let’s deploy it! </a:t>
            </a:r>
            <a:br>
              <a:rPr lang="en-US" dirty="0"/>
            </a:br>
            <a:r>
              <a:rPr lang="en-US" dirty="0"/>
              <a:t>Oops! It didn’t work as well as we thought it would. </a:t>
            </a:r>
            <a:br>
              <a:rPr lang="en-US" dirty="0"/>
            </a:br>
            <a:br>
              <a:rPr lang="en-US" dirty="0"/>
            </a:br>
            <a:r>
              <a:rPr lang="en-US" dirty="0"/>
              <a:t>Later they realized the photographs had been collected under specific conditions for tanks/non-tanks and the classifier had simply learned to distinguish between the time of day. </a:t>
            </a:r>
          </a:p>
          <a:p>
            <a:pPr marL="0" indent="0">
              <a:buNone/>
            </a:pPr>
            <a:endParaRPr lang="en-US" dirty="0"/>
          </a:p>
        </p:txBody>
      </p:sp>
      <p:sp>
        <p:nvSpPr>
          <p:cNvPr id="2" name="Title 1">
            <a:extLst>
              <a:ext uri="{FF2B5EF4-FFF2-40B4-BE49-F238E27FC236}">
                <a16:creationId xmlns:a16="http://schemas.microsoft.com/office/drawing/2014/main" id="{4BEE1E44-F4E6-0546-BD47-87C445E0D1E2}"/>
              </a:ext>
            </a:extLst>
          </p:cNvPr>
          <p:cNvSpPr>
            <a:spLocks noGrp="1"/>
          </p:cNvSpPr>
          <p:nvPr>
            <p:ph type="title"/>
          </p:nvPr>
        </p:nvSpPr>
        <p:spPr/>
        <p:txBody>
          <a:bodyPr/>
          <a:lstStyle/>
          <a:p>
            <a:r>
              <a:rPr lang="en-US" dirty="0"/>
              <a:t>Tanks v. no tanks</a:t>
            </a:r>
          </a:p>
        </p:txBody>
      </p:sp>
    </p:spTree>
    <p:extLst>
      <p:ext uri="{BB962C8B-B14F-4D97-AF65-F5344CB8AC3E}">
        <p14:creationId xmlns:p14="http://schemas.microsoft.com/office/powerpoint/2010/main" val="47413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9E6B-657B-9441-9DFD-4D9DE535C7D0}"/>
              </a:ext>
            </a:extLst>
          </p:cNvPr>
          <p:cNvSpPr>
            <a:spLocks noGrp="1"/>
          </p:cNvSpPr>
          <p:nvPr>
            <p:ph type="title"/>
          </p:nvPr>
        </p:nvSpPr>
        <p:spPr/>
        <p:txBody>
          <a:bodyPr/>
          <a:lstStyle/>
          <a:p>
            <a:r>
              <a:rPr lang="en-US" dirty="0"/>
              <a:t>Generative v. Discriminative Classifiers</a:t>
            </a:r>
          </a:p>
        </p:txBody>
      </p:sp>
      <p:sp>
        <p:nvSpPr>
          <p:cNvPr id="3" name="Content Placeholder 2">
            <a:extLst>
              <a:ext uri="{FF2B5EF4-FFF2-40B4-BE49-F238E27FC236}">
                <a16:creationId xmlns:a16="http://schemas.microsoft.com/office/drawing/2014/main" id="{0EBB0C44-6D94-2D44-B4A2-1CD7D8876536}"/>
              </a:ext>
            </a:extLst>
          </p:cNvPr>
          <p:cNvSpPr>
            <a:spLocks noGrp="1"/>
          </p:cNvSpPr>
          <p:nvPr>
            <p:ph idx="1"/>
          </p:nvPr>
        </p:nvSpPr>
        <p:spPr>
          <a:xfrm>
            <a:off x="822959" y="1920240"/>
            <a:ext cx="7543801" cy="4023360"/>
          </a:xfrm>
        </p:spPr>
        <p:txBody>
          <a:bodyPr/>
          <a:lstStyle/>
          <a:p>
            <a:r>
              <a:rPr lang="en-US" dirty="0"/>
              <a:t>Naïve Bayes doesn’t directly </a:t>
            </a:r>
            <a:br>
              <a:rPr lang="en-US" dirty="0"/>
            </a:br>
            <a:r>
              <a:rPr lang="en-US" dirty="0"/>
              <a:t>compute P(</a:t>
            </a:r>
            <a:r>
              <a:rPr lang="en-US" dirty="0" err="1"/>
              <a:t>c|d</a:t>
            </a:r>
            <a:r>
              <a:rPr lang="en-US" dirty="0"/>
              <a:t>).  Instead it</a:t>
            </a:r>
            <a:br>
              <a:rPr lang="en-US" dirty="0"/>
            </a:br>
            <a:r>
              <a:rPr lang="en-US" dirty="0"/>
              <a:t>computes it using two terms:</a:t>
            </a:r>
            <a:br>
              <a:rPr lang="en-US" dirty="0"/>
            </a:br>
            <a:br>
              <a:rPr lang="en-US" dirty="0"/>
            </a:br>
            <a:r>
              <a:rPr lang="en-US" dirty="0"/>
              <a:t>A </a:t>
            </a:r>
            <a:r>
              <a:rPr lang="en-US" b="1" dirty="0"/>
              <a:t>generative model </a:t>
            </a:r>
            <a:r>
              <a:rPr lang="en-US" dirty="0"/>
              <a:t>uses the likelihood term, which expresses how to generate the features of a document </a:t>
            </a:r>
            <a:r>
              <a:rPr lang="en-US" i="1" dirty="0"/>
              <a:t>if we knew it was of class c</a:t>
            </a:r>
            <a:r>
              <a:rPr lang="en-US" dirty="0"/>
              <a:t>.</a:t>
            </a:r>
          </a:p>
          <a:p>
            <a:r>
              <a:rPr lang="en-US" dirty="0"/>
              <a:t>A </a:t>
            </a:r>
            <a:r>
              <a:rPr lang="en-US" b="1" dirty="0"/>
              <a:t>discriminative model </a:t>
            </a:r>
            <a:r>
              <a:rPr lang="en-US" dirty="0"/>
              <a:t>attempts to directly compute P(</a:t>
            </a:r>
            <a:r>
              <a:rPr lang="en-US" dirty="0" err="1"/>
              <a:t>c|d</a:t>
            </a:r>
            <a:r>
              <a:rPr lang="en-US" dirty="0"/>
              <a:t>). </a:t>
            </a:r>
            <a:br>
              <a:rPr lang="en-US" dirty="0"/>
            </a:br>
            <a:r>
              <a:rPr lang="en-US" dirty="0"/>
              <a:t>It may learn to assign a </a:t>
            </a:r>
            <a:r>
              <a:rPr lang="en-US" b="1" dirty="0"/>
              <a:t>high weight </a:t>
            </a:r>
            <a:r>
              <a:rPr lang="en-US" dirty="0"/>
              <a:t>to document features that directly improve its </a:t>
            </a:r>
            <a:r>
              <a:rPr lang="en-US" b="1" dirty="0"/>
              <a:t>ability to discriminate between classes </a:t>
            </a:r>
          </a:p>
          <a:p>
            <a:br>
              <a:rPr lang="en-US" b="1" dirty="0"/>
            </a:br>
            <a:r>
              <a:rPr lang="en-US" dirty="0"/>
              <a:t>Unlike the generative model, good </a:t>
            </a:r>
            <a:r>
              <a:rPr lang="en-US" dirty="0" err="1"/>
              <a:t>paramters</a:t>
            </a:r>
            <a:r>
              <a:rPr lang="en-US" dirty="0"/>
              <a:t> estimates for a discriminative model don’t help it generate an example of one of the classes.</a:t>
            </a:r>
          </a:p>
        </p:txBody>
      </p:sp>
      <p:pic>
        <p:nvPicPr>
          <p:cNvPr id="5" name="Picture 4">
            <a:extLst>
              <a:ext uri="{FF2B5EF4-FFF2-40B4-BE49-F238E27FC236}">
                <a16:creationId xmlns:a16="http://schemas.microsoft.com/office/drawing/2014/main" id="{FAC040C3-A072-F54D-AB70-1E3531583A14}"/>
              </a:ext>
            </a:extLst>
          </p:cNvPr>
          <p:cNvPicPr>
            <a:picLocks noChangeAspect="1"/>
          </p:cNvPicPr>
          <p:nvPr/>
        </p:nvPicPr>
        <p:blipFill>
          <a:blip r:embed="rId2"/>
          <a:stretch>
            <a:fillRect/>
          </a:stretch>
        </p:blipFill>
        <p:spPr>
          <a:xfrm>
            <a:off x="4419600" y="1737361"/>
            <a:ext cx="3145183" cy="1130300"/>
          </a:xfrm>
          <a:prstGeom prst="rect">
            <a:avLst/>
          </a:prstGeom>
        </p:spPr>
      </p:pic>
    </p:spTree>
    <p:extLst>
      <p:ext uri="{BB962C8B-B14F-4D97-AF65-F5344CB8AC3E}">
        <p14:creationId xmlns:p14="http://schemas.microsoft.com/office/powerpoint/2010/main" val="82498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84AFB5-8CFF-3E44-8CE6-052BC10CE6DB}"/>
                  </a:ext>
                </a:extLst>
              </p:cNvPr>
              <p:cNvSpPr>
                <a:spLocks noGrp="1"/>
              </p:cNvSpPr>
              <p:nvPr>
                <p:ph idx="1"/>
              </p:nvPr>
            </p:nvSpPr>
            <p:spPr/>
            <p:txBody>
              <a:bodyPr/>
              <a:lstStyle/>
              <a:p>
                <a:pPr marL="457200" indent="-457200">
                  <a:buFont typeface="+mj-lt"/>
                  <a:buAutoNum type="arabicPeriod"/>
                </a:pPr>
                <a:r>
                  <a:rPr lang="en-US" dirty="0"/>
                  <a:t>A </a:t>
                </a:r>
                <a:r>
                  <a:rPr lang="en-US" b="1" dirty="0"/>
                  <a:t>feature representation </a:t>
                </a:r>
                <a:r>
                  <a:rPr lang="en-US" dirty="0"/>
                  <a:t>of the input.  </a:t>
                </a:r>
              </a:p>
              <a:p>
                <a:pPr marL="457200" indent="-457200">
                  <a:buFont typeface="+mj-lt"/>
                  <a:buAutoNum type="arabicPeriod"/>
                </a:pPr>
                <a:r>
                  <a:rPr lang="en-US" dirty="0"/>
                  <a:t>A classification function that computes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oMath>
                </a14:m>
                <a:r>
                  <a:rPr lang="en-US" dirty="0"/>
                  <a:t>, estimated class via </a:t>
                </a:r>
                <a:r>
                  <a:rPr lang="en-US" i="1" dirty="0"/>
                  <a:t>p</a:t>
                </a:r>
                <a:r>
                  <a:rPr lang="en-US" dirty="0"/>
                  <a:t>(</a:t>
                </a:r>
                <a:r>
                  <a:rPr lang="en-US" i="1" dirty="0" err="1"/>
                  <a:t>y</a:t>
                </a:r>
                <a:r>
                  <a:rPr lang="en-US" dirty="0" err="1"/>
                  <a:t>|</a:t>
                </a:r>
                <a:r>
                  <a:rPr lang="en-US" i="1" dirty="0" err="1"/>
                  <a:t>x</a:t>
                </a:r>
                <a:r>
                  <a:rPr lang="en-US" dirty="0"/>
                  <a:t>). Logistic regression will use </a:t>
                </a:r>
                <a:r>
                  <a:rPr lang="en-US" b="1" dirty="0"/>
                  <a:t>sigmoid </a:t>
                </a:r>
                <a:r>
                  <a:rPr lang="en-US" dirty="0"/>
                  <a:t>and </a:t>
                </a:r>
                <a:r>
                  <a:rPr lang="en-US" b="1" dirty="0" err="1"/>
                  <a:t>softmax</a:t>
                </a:r>
                <a:endParaRPr lang="en-US" dirty="0"/>
              </a:p>
              <a:p>
                <a:pPr marL="457200" indent="-457200">
                  <a:buFont typeface="+mj-lt"/>
                  <a:buAutoNum type="arabicPeriod"/>
                </a:pPr>
                <a:r>
                  <a:rPr lang="en-US" dirty="0"/>
                  <a:t>An objective function used during learning to minimize error on the training examples.  We will discuss </a:t>
                </a:r>
                <a:r>
                  <a:rPr lang="en-US" b="1" dirty="0"/>
                  <a:t>cross-entropy loss</a:t>
                </a:r>
                <a:r>
                  <a:rPr lang="en-US" dirty="0"/>
                  <a:t>.</a:t>
                </a:r>
              </a:p>
              <a:p>
                <a:pPr marL="457200" indent="-457200">
                  <a:buFont typeface="+mj-lt"/>
                  <a:buAutoNum type="arabicPeriod"/>
                </a:pPr>
                <a:r>
                  <a:rPr lang="en-US" dirty="0"/>
                  <a:t>An algorithm for optimizing the objective function like </a:t>
                </a:r>
                <a:r>
                  <a:rPr lang="en-US" b="1" dirty="0"/>
                  <a:t>stochastic gradient descent</a:t>
                </a:r>
                <a:r>
                  <a:rPr lang="en-US" dirty="0"/>
                  <a:t>. </a:t>
                </a:r>
              </a:p>
              <a:p>
                <a:pPr marL="457200" indent="-457200">
                  <a:buFont typeface="+mj-lt"/>
                  <a:buAutoNum type="arabicPeriod"/>
                </a:pPr>
                <a:endParaRPr lang="en-US" dirty="0"/>
              </a:p>
              <a:p>
                <a:pPr marL="457200" indent="-457200">
                  <a:buFont typeface="+mj-lt"/>
                  <a:buAutoNum type="arabicPeriod"/>
                </a:pPr>
                <a:endParaRPr lang="en-US" dirty="0"/>
              </a:p>
            </p:txBody>
          </p:sp>
        </mc:Choice>
        <mc:Fallback>
          <p:sp>
            <p:nvSpPr>
              <p:cNvPr id="3" name="Content Placeholder 2">
                <a:extLst>
                  <a:ext uri="{FF2B5EF4-FFF2-40B4-BE49-F238E27FC236}">
                    <a16:creationId xmlns:a16="http://schemas.microsoft.com/office/drawing/2014/main" id="{9184AFB5-8CFF-3E44-8CE6-052BC10CE6DB}"/>
                  </a:ext>
                </a:extLst>
              </p:cNvPr>
              <p:cNvSpPr>
                <a:spLocks noGrp="1" noRot="1" noChangeAspect="1" noMove="1" noResize="1" noEditPoints="1" noAdjustHandles="1" noChangeArrowheads="1" noChangeShapeType="1" noTextEdit="1"/>
              </p:cNvSpPr>
              <p:nvPr>
                <p:ph idx="1"/>
              </p:nvPr>
            </p:nvSpPr>
            <p:spPr>
              <a:blipFill>
                <a:blip r:embed="rId2"/>
                <a:stretch>
                  <a:fillRect l="-2017" t="-1572" r="-16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BB299A7-24DC-FE42-B332-CC0DE13FC26E}"/>
              </a:ext>
            </a:extLst>
          </p:cNvPr>
          <p:cNvSpPr>
            <a:spLocks noGrp="1"/>
          </p:cNvSpPr>
          <p:nvPr>
            <p:ph type="title"/>
          </p:nvPr>
        </p:nvSpPr>
        <p:spPr/>
        <p:txBody>
          <a:bodyPr/>
          <a:lstStyle/>
          <a:p>
            <a:r>
              <a:rPr lang="en-US" dirty="0"/>
              <a:t>Classifier components</a:t>
            </a:r>
          </a:p>
        </p:txBody>
      </p:sp>
    </p:spTree>
    <p:extLst>
      <p:ext uri="{BB962C8B-B14F-4D97-AF65-F5344CB8AC3E}">
        <p14:creationId xmlns:p14="http://schemas.microsoft.com/office/powerpoint/2010/main" val="3026344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27481405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837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ctrTitle"/>
          </p:nvPr>
        </p:nvSpPr>
        <p:spPr>
          <a:xfrm>
            <a:off x="822960" y="758952"/>
            <a:ext cx="7543800" cy="3892168"/>
          </a:xfrm>
        </p:spPr>
        <p:txBody>
          <a:bodyPr>
            <a:normAutofit/>
          </a:bodyPr>
          <a:lstStyle/>
          <a:p>
            <a:r>
              <a:rPr lang="en-US" dirty="0">
                <a:latin typeface="Calibri (Headings)"/>
                <a:cs typeface="Calibri (Headings)"/>
              </a:rPr>
              <a:t>Recap:</a:t>
            </a:r>
            <a:br>
              <a:rPr lang="en-US" dirty="0">
                <a:latin typeface="Calibri (Headings)"/>
                <a:cs typeface="Calibri (Headings)"/>
              </a:rPr>
            </a:br>
            <a:r>
              <a:rPr lang="en-US" dirty="0">
                <a:latin typeface="Calibri (Headings)"/>
                <a:cs typeface="Calibri (Headings)"/>
              </a:rPr>
              <a:t>Text Classification and Na</a:t>
            </a:r>
            <a:r>
              <a:rPr lang="fr-FR" dirty="0" err="1">
                <a:latin typeface="Calibri (Headings)"/>
                <a:cs typeface="Calibri (Headings)"/>
              </a:rPr>
              <a:t>ï</a:t>
            </a:r>
            <a:r>
              <a:rPr lang="en-US" dirty="0" err="1">
                <a:latin typeface="Calibri (Headings)"/>
                <a:cs typeface="Calibri (Headings)"/>
              </a:rPr>
              <a:t>ve</a:t>
            </a:r>
            <a:r>
              <a:rPr lang="en-US" dirty="0">
                <a:latin typeface="Calibri (Headings)"/>
                <a:cs typeface="Calibri (Headings)"/>
              </a:rPr>
              <a:t> Bayes</a:t>
            </a:r>
            <a:endParaRPr lang="en-US" dirty="0">
              <a:latin typeface="Calibri (Headings)"/>
              <a:ea typeface="ＭＳ Ｐゴシック" charset="0"/>
              <a:cs typeface="Calibri (Headings)"/>
            </a:endParaRPr>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752248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947160" cy="1450757"/>
          </a:xfrm>
        </p:spPr>
        <p:txBody>
          <a:bodyPr>
            <a:normAutofit fontScale="90000"/>
          </a:bodyPr>
          <a:lstStyle/>
          <a:p>
            <a:r>
              <a:rPr lang="en-US" dirty="0"/>
              <a:t>Recap: 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Recap: Na</a:t>
            </a:r>
            <a:r>
              <a:rPr lang="fr-FR" dirty="0" err="1"/>
              <a:t>ï</a:t>
            </a:r>
            <a:r>
              <a:rPr lang="en-US" dirty="0" err="1"/>
              <a:t>ve</a:t>
            </a:r>
            <a:r>
              <a:rPr lang="en-US" dirty="0"/>
              <a:t> Bayes Simplifying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6173"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6174"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32558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1063"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1064"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30727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2068"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2987856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3111"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3112"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33551609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normAutofit/>
          </a:bodyPr>
          <a:lstStyle/>
          <a:p>
            <a:r>
              <a:rPr lang="en-US" dirty="0"/>
              <a:t>Recap: 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4154"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4155"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4156"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1201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6031</Words>
  <Application>Microsoft Macintosh PowerPoint</Application>
  <PresentationFormat>On-screen Show (4:3)</PresentationFormat>
  <Paragraphs>579</Paragraphs>
  <Slides>56</Slides>
  <Notes>37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6" baseType="lpstr">
      <vt:lpstr>Arial</vt:lpstr>
      <vt:lpstr>Calibri</vt:lpstr>
      <vt:lpstr>Calibri (Headings)</vt:lpstr>
      <vt:lpstr>Calibri Light</vt:lpstr>
      <vt:lpstr>Cambria Math</vt:lpstr>
      <vt:lpstr>Lucida Sans</vt:lpstr>
      <vt:lpstr>Times</vt:lpstr>
      <vt:lpstr>Times New Roman</vt:lpstr>
      <vt:lpstr>Retrospect</vt:lpstr>
      <vt:lpstr>Equation</vt:lpstr>
      <vt:lpstr>CIS 530: Logistic Regression</vt:lpstr>
      <vt:lpstr>Reminders</vt:lpstr>
      <vt:lpstr>Recap: Text Classification and Naïve Bayes</vt:lpstr>
      <vt:lpstr>Recap: Sentiment classifier</vt:lpstr>
      <vt:lpstr>Recap: Naïve Bayes Simplifying  Assumptions</vt:lpstr>
      <vt:lpstr>Learning the Multinomial Naïve Bayes Model</vt:lpstr>
      <vt:lpstr>Recap: Parameter estimation</vt:lpstr>
      <vt:lpstr>Recap: Problem with Maximum Likelihood</vt:lpstr>
      <vt:lpstr>Recap: Laplace (add-1) smoothing for Naïve Bayes</vt:lpstr>
      <vt:lpstr>Logistic Regression</vt:lpstr>
      <vt:lpstr>Generative v. Discriminative Classifiers and cats v. dogs</vt:lpstr>
      <vt:lpstr>Tanks v. no tanks</vt:lpstr>
      <vt:lpstr>Generative v. Discriminative Classifiers</vt:lpstr>
      <vt:lpstr>Classifier components</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Logistic Regression</dc:title>
  <dc:creator>Callison-Burch, Christopher</dc:creator>
  <cp:lastModifiedBy>Callison-Burch, Christopher</cp:lastModifiedBy>
  <cp:revision>13</cp:revision>
  <dcterms:created xsi:type="dcterms:W3CDTF">2020-01-27T16:37:28Z</dcterms:created>
  <dcterms:modified xsi:type="dcterms:W3CDTF">2020-01-27T17:06:16Z</dcterms:modified>
</cp:coreProperties>
</file>